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8"/>
  </p:notesMasterIdLst>
  <p:sldIdLst>
    <p:sldId id="289" r:id="rId2"/>
    <p:sldId id="257" r:id="rId3"/>
    <p:sldId id="290" r:id="rId4"/>
    <p:sldId id="264" r:id="rId5"/>
    <p:sldId id="267" r:id="rId6"/>
    <p:sldId id="269" r:id="rId7"/>
    <p:sldId id="291" r:id="rId8"/>
    <p:sldId id="278" r:id="rId9"/>
    <p:sldId id="292" r:id="rId10"/>
    <p:sldId id="327" r:id="rId11"/>
    <p:sldId id="328" r:id="rId12"/>
    <p:sldId id="284" r:id="rId13"/>
    <p:sldId id="293" r:id="rId14"/>
    <p:sldId id="294" r:id="rId15"/>
    <p:sldId id="295" r:id="rId16"/>
    <p:sldId id="296" r:id="rId17"/>
    <p:sldId id="297" r:id="rId18"/>
    <p:sldId id="298" r:id="rId19"/>
    <p:sldId id="305" r:id="rId20"/>
    <p:sldId id="306" r:id="rId21"/>
    <p:sldId id="307" r:id="rId22"/>
    <p:sldId id="308" r:id="rId23"/>
    <p:sldId id="299" r:id="rId24"/>
    <p:sldId id="300" r:id="rId25"/>
    <p:sldId id="309" r:id="rId26"/>
    <p:sldId id="301" r:id="rId27"/>
    <p:sldId id="302" r:id="rId28"/>
    <p:sldId id="303" r:id="rId29"/>
    <p:sldId id="304" r:id="rId30"/>
    <p:sldId id="312" r:id="rId31"/>
    <p:sldId id="310" r:id="rId32"/>
    <p:sldId id="311" r:id="rId33"/>
    <p:sldId id="313" r:id="rId34"/>
    <p:sldId id="314" r:id="rId35"/>
    <p:sldId id="316" r:id="rId36"/>
    <p:sldId id="315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94" autoAdjust="0"/>
  </p:normalViewPr>
  <p:slideViewPr>
    <p:cSldViewPr>
      <p:cViewPr varScale="1">
        <p:scale>
          <a:sx n="65" d="100"/>
          <a:sy n="65" d="100"/>
        </p:scale>
        <p:origin x="153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C6003-E8A7-4D72-BFBA-0337CFAF2B75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43F0F-6496-46B1-9BB5-CC35C68DC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1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given diagram depicts Manual Testing Types. In fact any type of software testing type can be executed both manually as well using an automation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43F0F-6496-46B1-9BB5-CC35C68DCE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3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Ad-hoc</a:t>
            </a:r>
            <a:r>
              <a:rPr lang="en-US" baseline="0" dirty="0" smtClean="0"/>
              <a:t> Testing: performed without planning and documentation and is an informal activity.</a:t>
            </a:r>
          </a:p>
          <a:p>
            <a:r>
              <a:rPr lang="en-US" baseline="0" dirty="0" smtClean="0"/>
              <a:t>Monkey Testing: where tester test the system by providing random inputs and checking the behavior or seeing whether the system will crash.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43F0F-6496-46B1-9BB5-CC35C68DCE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98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this example, where you are calculating monthly pay for an employee which involves lots of calculations. The need for documenting expected results becomes obvious.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43F0F-6496-46B1-9BB5-CC35C68DCE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7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Suppose the author of the test case  has left the organization or is on a vacation or is sick and off duty or is very busy with other critical tasks and you are recently hired and have been asked to execute the test case.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43F0F-6496-46B1-9BB5-CC35C68DCE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0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may wonder that for this simple test steps, documentation is not required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what if your test steps looked something like this ? I think the need will becomes instantaneously obvious.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43F0F-6496-46B1-9BB5-CC35C68DCE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apart your test case -may have field  like  , Pre - Condition which specifies things that must in place before the test can run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our test case , a pre-condition would be Flight Reservation Application should be installed.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Also, your test case may also include Post - Conditions which specifies anything that applies after the test  case completes.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our test case , a post - condition would be  time &amp; date of login is stored in the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43F0F-6496-46B1-9BB5-CC35C68DCE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test case execution , you will document the results observed in the Actual Results column and may even attach some screen shots and based on the results give PASS &amp; FAIL status.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entire table may be created in Word , Excel or any other Test management tool. That's all to Test Case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43F0F-6496-46B1-9BB5-CC35C68DCE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1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 smtClean="0">
                <a:latin typeface="Copperplate Gothic Light" pitchFamily="34" charset="0"/>
              </a:rPr>
              <a:t>The divided sets are called </a:t>
            </a:r>
            <a:r>
              <a:rPr lang="en-US" sz="1200" b="1" i="1" dirty="0" smtClean="0">
                <a:solidFill>
                  <a:srgbClr val="C00000"/>
                </a:solidFill>
                <a:latin typeface="Copperplate Gothic Light" pitchFamily="34" charset="0"/>
              </a:rPr>
              <a:t>Equivalence Partitions </a:t>
            </a:r>
            <a:r>
              <a:rPr lang="en-US" sz="1200" b="1" i="1" dirty="0" smtClean="0">
                <a:latin typeface="Copperplate Gothic Light" pitchFamily="34" charset="0"/>
              </a:rPr>
              <a:t>or </a:t>
            </a:r>
            <a:r>
              <a:rPr lang="en-US" sz="1200" b="1" i="1" dirty="0" smtClean="0">
                <a:solidFill>
                  <a:srgbClr val="C00000"/>
                </a:solidFill>
                <a:latin typeface="Copperplate Gothic Light" pitchFamily="34" charset="0"/>
              </a:rPr>
              <a:t>Equivalence Classes</a:t>
            </a:r>
            <a:r>
              <a:rPr lang="en-US" sz="1200" b="1" i="1" dirty="0" smtClean="0">
                <a:latin typeface="Copperplate Gothic Light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43F0F-6496-46B1-9BB5-CC35C68DCE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20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57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24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294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79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42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872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644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01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7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85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16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3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41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7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Manual and Automated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5</a:t>
            </a:r>
          </a:p>
          <a:p>
            <a:r>
              <a:rPr lang="en-US" dirty="0" smtClean="0"/>
              <a:t>Madiha Malik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62200"/>
            <a:ext cx="7848599" cy="38862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Its </a:t>
            </a:r>
            <a:r>
              <a:rPr lang="en-US" dirty="0"/>
              <a:t>another level of testing that is </a:t>
            </a:r>
            <a:r>
              <a:rPr lang="en-US" dirty="0" smtClean="0">
                <a:solidFill>
                  <a:srgbClr val="C00000"/>
                </a:solidFill>
              </a:rPr>
              <a:t>performed throughout the life </a:t>
            </a:r>
            <a:r>
              <a:rPr lang="en-US" dirty="0">
                <a:solidFill>
                  <a:srgbClr val="C00000"/>
                </a:solidFill>
              </a:rPr>
              <a:t>cycle</a:t>
            </a:r>
            <a:r>
              <a:rPr lang="en-US" dirty="0"/>
              <a:t> of a system. </a:t>
            </a:r>
            <a:r>
              <a:rPr lang="en-US" dirty="0" smtClean="0"/>
              <a:t>It is performed </a:t>
            </a:r>
            <a:r>
              <a:rPr lang="en-US" dirty="0"/>
              <a:t>whenever </a:t>
            </a:r>
            <a:r>
              <a:rPr lang="en-US" dirty="0">
                <a:solidFill>
                  <a:srgbClr val="C00000"/>
                </a:solidFill>
              </a:rPr>
              <a:t>a component </a:t>
            </a:r>
            <a:r>
              <a:rPr lang="en-US" dirty="0" smtClean="0">
                <a:solidFill>
                  <a:srgbClr val="C00000"/>
                </a:solidFill>
              </a:rPr>
              <a:t>of the </a:t>
            </a:r>
            <a:r>
              <a:rPr lang="en-US" dirty="0">
                <a:solidFill>
                  <a:srgbClr val="C00000"/>
                </a:solidFill>
              </a:rPr>
              <a:t>system is </a:t>
            </a:r>
            <a:r>
              <a:rPr lang="en-US" dirty="0" smtClean="0">
                <a:solidFill>
                  <a:srgbClr val="C00000"/>
                </a:solidFill>
              </a:rPr>
              <a:t>modified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key idea in </a:t>
            </a:r>
            <a:r>
              <a:rPr lang="en-US" dirty="0" smtClean="0"/>
              <a:t>regression testing </a:t>
            </a:r>
            <a:r>
              <a:rPr lang="en-US" dirty="0"/>
              <a:t>is to ascertain that </a:t>
            </a:r>
            <a:r>
              <a:rPr lang="en-US" dirty="0" smtClean="0">
                <a:solidFill>
                  <a:srgbClr val="C00000"/>
                </a:solidFill>
              </a:rPr>
              <a:t>the modification </a:t>
            </a:r>
            <a:r>
              <a:rPr lang="en-US" dirty="0">
                <a:solidFill>
                  <a:srgbClr val="C00000"/>
                </a:solidFill>
              </a:rPr>
              <a:t>has </a:t>
            </a:r>
            <a:r>
              <a:rPr lang="en-US" dirty="0" smtClean="0">
                <a:solidFill>
                  <a:srgbClr val="C00000"/>
                </a:solidFill>
              </a:rPr>
              <a:t>not introduced </a:t>
            </a:r>
            <a:r>
              <a:rPr lang="en-US" dirty="0">
                <a:solidFill>
                  <a:srgbClr val="C00000"/>
                </a:solidFill>
              </a:rPr>
              <a:t>any new faults in the portion that was </a:t>
            </a:r>
            <a:r>
              <a:rPr lang="en-US" dirty="0" smtClean="0">
                <a:solidFill>
                  <a:srgbClr val="C00000"/>
                </a:solidFill>
              </a:rPr>
              <a:t>not subject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to modification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To </a:t>
            </a:r>
            <a:r>
              <a:rPr lang="en-US" dirty="0"/>
              <a:t>be precise, regression testing </a:t>
            </a:r>
            <a:r>
              <a:rPr lang="en-US" dirty="0" smtClean="0"/>
              <a:t>is not </a:t>
            </a:r>
            <a:r>
              <a:rPr lang="en-US" dirty="0"/>
              <a:t>a distinct level of </a:t>
            </a:r>
            <a:r>
              <a:rPr lang="en-US" dirty="0" smtClean="0"/>
              <a:t>testing. Rather</a:t>
            </a:r>
            <a:r>
              <a:rPr lang="en-US" dirty="0"/>
              <a:t>, it is considered as </a:t>
            </a:r>
            <a:r>
              <a:rPr lang="en-US" dirty="0" smtClean="0">
                <a:solidFill>
                  <a:srgbClr val="C00000"/>
                </a:solidFill>
              </a:rPr>
              <a:t>a sub-phase </a:t>
            </a:r>
            <a:r>
              <a:rPr lang="en-US" dirty="0">
                <a:solidFill>
                  <a:srgbClr val="C00000"/>
                </a:solidFill>
              </a:rPr>
              <a:t>of unit, integration, and system-level </a:t>
            </a:r>
            <a:r>
              <a:rPr lang="en-US" dirty="0" smtClean="0">
                <a:solidFill>
                  <a:srgbClr val="C00000"/>
                </a:solidFill>
              </a:rPr>
              <a:t>testing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52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Testing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438400"/>
            <a:ext cx="7924800" cy="383446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 regression testing, new tests are not designed. </a:t>
            </a:r>
            <a:r>
              <a:rPr lang="en-US" dirty="0" smtClean="0"/>
              <a:t>Instead, tests </a:t>
            </a:r>
            <a:r>
              <a:rPr lang="en-US" dirty="0"/>
              <a:t>are </a:t>
            </a:r>
            <a:r>
              <a:rPr lang="en-US" dirty="0" smtClean="0">
                <a:solidFill>
                  <a:srgbClr val="C00000"/>
                </a:solidFill>
              </a:rPr>
              <a:t>selected, prioritized</a:t>
            </a:r>
            <a:r>
              <a:rPr lang="en-US" dirty="0">
                <a:solidFill>
                  <a:srgbClr val="C00000"/>
                </a:solidFill>
              </a:rPr>
              <a:t>, and executed </a:t>
            </a:r>
            <a:r>
              <a:rPr lang="en-US" dirty="0"/>
              <a:t>from </a:t>
            </a:r>
            <a:r>
              <a:rPr lang="en-US" dirty="0" smtClean="0"/>
              <a:t>the existing </a:t>
            </a:r>
            <a:r>
              <a:rPr lang="en-US" dirty="0"/>
              <a:t>pool of test cases </a:t>
            </a:r>
            <a:endParaRPr lang="en-US" dirty="0" smtClean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dirty="0" smtClean="0"/>
              <a:t>to </a:t>
            </a:r>
            <a:r>
              <a:rPr lang="en-US" dirty="0"/>
              <a:t>ensure that </a:t>
            </a:r>
            <a:r>
              <a:rPr lang="en-US" dirty="0" smtClean="0"/>
              <a:t>nothing is broken </a:t>
            </a:r>
            <a:r>
              <a:rPr lang="en-US" dirty="0"/>
              <a:t>in the new version of the software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Regression testing </a:t>
            </a:r>
            <a:r>
              <a:rPr lang="en-US" dirty="0"/>
              <a:t>is an </a:t>
            </a:r>
            <a:r>
              <a:rPr lang="en-US" dirty="0" smtClean="0">
                <a:solidFill>
                  <a:srgbClr val="C00000"/>
                </a:solidFill>
              </a:rPr>
              <a:t>expensive process </a:t>
            </a:r>
            <a:r>
              <a:rPr lang="en-US" dirty="0"/>
              <a:t>and accounts for </a:t>
            </a:r>
            <a:r>
              <a:rPr lang="en-US" dirty="0" smtClean="0"/>
              <a:t>a predominant </a:t>
            </a:r>
            <a:r>
              <a:rPr lang="en-US" dirty="0"/>
              <a:t>portion of testing effort in the </a:t>
            </a:r>
            <a:r>
              <a:rPr lang="en-US" dirty="0" smtClean="0"/>
              <a:t>industry.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It is </a:t>
            </a:r>
            <a:r>
              <a:rPr lang="en-US" dirty="0"/>
              <a:t>desirable to select a subset of </a:t>
            </a:r>
            <a:r>
              <a:rPr lang="en-US" dirty="0" smtClean="0"/>
              <a:t>the test </a:t>
            </a:r>
            <a:r>
              <a:rPr lang="en-US" dirty="0"/>
              <a:t>cases from the existing </a:t>
            </a:r>
            <a:r>
              <a:rPr lang="en-US" dirty="0" smtClean="0"/>
              <a:t>pool to </a:t>
            </a:r>
            <a:r>
              <a:rPr lang="en-US" dirty="0"/>
              <a:t>reduce </a:t>
            </a:r>
            <a:r>
              <a:rPr lang="en-US" dirty="0" smtClean="0"/>
              <a:t>the cost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Manual testing is an activity where the tester needs to be very patient, creative &amp;  open minded</a:t>
            </a:r>
            <a:r>
              <a:rPr lang="en-US" sz="3200" dirty="0" smtClean="0"/>
              <a:t>. </a:t>
            </a:r>
            <a:r>
              <a:rPr lang="en-US" sz="3200" dirty="0" smtClean="0">
                <a:solidFill>
                  <a:srgbClr val="C00000"/>
                </a:solidFill>
              </a:rPr>
              <a:t>They </a:t>
            </a:r>
            <a:r>
              <a:rPr lang="en-US" sz="3200" dirty="0">
                <a:solidFill>
                  <a:srgbClr val="C00000"/>
                </a:solidFill>
              </a:rPr>
              <a:t>need to think and act with an End User perspective.</a:t>
            </a:r>
          </a:p>
          <a:p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 Case Development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1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Test Scenario</a:t>
            </a:r>
          </a:p>
          <a:p>
            <a:r>
              <a:rPr lang="en-US" sz="2800" dirty="0" smtClean="0"/>
              <a:t>Test Case Specification</a:t>
            </a:r>
          </a:p>
          <a:p>
            <a:r>
              <a:rPr lang="en-US" sz="2800" dirty="0" smtClean="0"/>
              <a:t>Test Basis</a:t>
            </a:r>
          </a:p>
          <a:p>
            <a:r>
              <a:rPr lang="en-US" sz="2800" dirty="0" smtClean="0"/>
              <a:t>Traceability Matrix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23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Formality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62200"/>
            <a:ext cx="8001000" cy="3962400"/>
          </a:xfrm>
        </p:spPr>
        <p:txBody>
          <a:bodyPr>
            <a:normAutofit/>
          </a:bodyPr>
          <a:lstStyle/>
          <a:p>
            <a:r>
              <a:rPr lang="en-US" sz="2600" dirty="0"/>
              <a:t>For a newbie, its easy to assume that Testing is executing various section of code ,on a </a:t>
            </a:r>
            <a:r>
              <a:rPr lang="en-US" sz="2600" dirty="0">
                <a:solidFill>
                  <a:srgbClr val="C00000"/>
                </a:solidFill>
              </a:rPr>
              <a:t>ad-hoc basis and verifying the results.</a:t>
            </a:r>
            <a:r>
              <a:rPr lang="en-US" sz="2600" dirty="0"/>
              <a:t> </a:t>
            </a:r>
          </a:p>
          <a:p>
            <a:r>
              <a:rPr lang="en-US" sz="2600" dirty="0"/>
              <a:t>But in real world, </a:t>
            </a:r>
            <a:r>
              <a:rPr lang="en-US" sz="2600" dirty="0">
                <a:solidFill>
                  <a:srgbClr val="C00000"/>
                </a:solidFill>
              </a:rPr>
              <a:t>Testing is a very formal activity, and is documented in detail.</a:t>
            </a:r>
            <a:r>
              <a:rPr lang="en-US" sz="2600" dirty="0">
                <a:solidFill>
                  <a:srgbClr val="FF0000"/>
                </a:solidFill>
              </a:rPr>
              <a:t>  </a:t>
            </a:r>
          </a:p>
          <a:p>
            <a:r>
              <a:rPr lang="en-US" sz="2600" dirty="0"/>
              <a:t>The degree of formality depends on the type of </a:t>
            </a:r>
            <a:r>
              <a:rPr lang="en-US" sz="2600" dirty="0">
                <a:solidFill>
                  <a:srgbClr val="C00000"/>
                </a:solidFill>
              </a:rPr>
              <a:t>application under test </a:t>
            </a:r>
            <a:r>
              <a:rPr lang="en-US" sz="2600" dirty="0"/>
              <a:t>, </a:t>
            </a:r>
            <a:r>
              <a:rPr lang="en-US" sz="2600" dirty="0">
                <a:solidFill>
                  <a:srgbClr val="C00000"/>
                </a:solidFill>
              </a:rPr>
              <a:t>standards followed by your organization</a:t>
            </a:r>
            <a:r>
              <a:rPr lang="en-US" sz="2600" dirty="0"/>
              <a:t> ,&amp; </a:t>
            </a:r>
            <a:r>
              <a:rPr lang="en-US" sz="2600" dirty="0">
                <a:solidFill>
                  <a:srgbClr val="C00000"/>
                </a:solidFill>
              </a:rPr>
              <a:t>maturity of development process</a:t>
            </a:r>
            <a:r>
              <a:rPr lang="en-US" sz="2600" dirty="0" smtClean="0"/>
              <a:t>.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6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574803"/>
            <a:ext cx="6798736" cy="3444997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C00000"/>
                </a:solidFill>
              </a:rPr>
              <a:t>Test </a:t>
            </a:r>
            <a:r>
              <a:rPr lang="en-US" sz="2800" dirty="0">
                <a:solidFill>
                  <a:srgbClr val="C00000"/>
                </a:solidFill>
              </a:rPr>
              <a:t>Scenario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any functionality of </a:t>
            </a:r>
            <a:r>
              <a:rPr lang="en-US" sz="2800" dirty="0" smtClean="0"/>
              <a:t>the application </a:t>
            </a:r>
            <a:r>
              <a:rPr lang="en-US" sz="2800" dirty="0"/>
              <a:t>under test, that can be </a:t>
            </a:r>
            <a:r>
              <a:rPr lang="en-US" sz="2800" dirty="0" smtClean="0"/>
              <a:t>tested.</a:t>
            </a:r>
          </a:p>
          <a:p>
            <a:r>
              <a:rPr lang="en-US" sz="2800" dirty="0" smtClean="0"/>
              <a:t>Also </a:t>
            </a:r>
            <a:r>
              <a:rPr lang="en-US" sz="2800" dirty="0"/>
              <a:t>called </a:t>
            </a:r>
            <a:r>
              <a:rPr lang="en-US" sz="2800" dirty="0">
                <a:solidFill>
                  <a:srgbClr val="C00000"/>
                </a:solidFill>
              </a:rPr>
              <a:t>Test Condition </a:t>
            </a:r>
            <a:r>
              <a:rPr lang="en-US" sz="2800" dirty="0"/>
              <a:t>or </a:t>
            </a:r>
            <a:r>
              <a:rPr lang="en-US" sz="2800" dirty="0">
                <a:solidFill>
                  <a:srgbClr val="C00000"/>
                </a:solidFill>
              </a:rPr>
              <a:t>Test </a:t>
            </a:r>
            <a:r>
              <a:rPr lang="en-US" sz="2800" dirty="0" smtClean="0">
                <a:solidFill>
                  <a:srgbClr val="C00000"/>
                </a:solidFill>
              </a:rPr>
              <a:t>Possibility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200" dirty="0" smtClean="0"/>
              <a:t>Check Login Functionality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200" dirty="0"/>
          </a:p>
        </p:txBody>
      </p:sp>
      <p:pic>
        <p:nvPicPr>
          <p:cNvPr id="4" name="Picture 3" descr="012715_0619_WhatisaTes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95" y="3175575"/>
            <a:ext cx="6238875" cy="29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200" dirty="0" smtClean="0"/>
              <a:t>Check New order</a:t>
            </a:r>
            <a:endParaRPr lang="en-US" sz="3200" dirty="0"/>
          </a:p>
        </p:txBody>
      </p:sp>
      <p:pic>
        <p:nvPicPr>
          <p:cNvPr id="4" name="Picture 3" descr="012715_0619_WhatisaTes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117722"/>
            <a:ext cx="5943600" cy="30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Scenario 3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Check Open </a:t>
            </a:r>
            <a:r>
              <a:rPr lang="en-US" sz="2800" dirty="0" smtClean="0"/>
              <a:t>Order</a:t>
            </a:r>
            <a:endParaRPr lang="en-US" sz="2800" dirty="0"/>
          </a:p>
        </p:txBody>
      </p:sp>
      <p:pic>
        <p:nvPicPr>
          <p:cNvPr id="9" name="Content Placeholder 8" descr="012715_0619_WhatisaTest1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47526" y="3019328"/>
            <a:ext cx="3733800" cy="318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1"/>
            <a:ext cx="7848600" cy="3962400"/>
          </a:xfrm>
        </p:spPr>
        <p:txBody>
          <a:bodyPr>
            <a:noAutofit/>
          </a:bodyPr>
          <a:lstStyle/>
          <a:p>
            <a:r>
              <a:rPr lang="en-US" sz="2600" dirty="0" smtClean="0"/>
              <a:t>A type of software testing where testers manually execute test cases without using any automation tools.</a:t>
            </a:r>
          </a:p>
          <a:p>
            <a:r>
              <a:rPr lang="en-US" sz="2600" dirty="0"/>
              <a:t>Manual testing is the most primitive of all testing types and helps find bugs in the software system</a:t>
            </a:r>
            <a:r>
              <a:rPr lang="en-US" sz="2600" dirty="0" smtClean="0"/>
              <a:t>.</a:t>
            </a:r>
          </a:p>
          <a:p>
            <a:r>
              <a:rPr lang="en-US" sz="2600" dirty="0"/>
              <a:t>Any new application must be manually tested </a:t>
            </a:r>
            <a:r>
              <a:rPr lang="en-US" sz="2600" dirty="0" smtClean="0"/>
              <a:t>before its </a:t>
            </a:r>
            <a:r>
              <a:rPr lang="en-US" sz="2600" dirty="0"/>
              <a:t>testing can be </a:t>
            </a:r>
            <a:r>
              <a:rPr lang="en-US" sz="2600" dirty="0" smtClean="0"/>
              <a:t>automated.</a:t>
            </a:r>
          </a:p>
          <a:p>
            <a:r>
              <a:rPr lang="en-US" sz="2600" dirty="0" smtClean="0"/>
              <a:t>Manual </a:t>
            </a:r>
            <a:r>
              <a:rPr lang="en-US" sz="2600" dirty="0"/>
              <a:t>testing requires more effort, but is necessary to check  automation feasibility.</a:t>
            </a:r>
            <a:endParaRPr lang="en-US" sz="2600" dirty="0" smtClean="0"/>
          </a:p>
          <a:p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Scenario 4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/>
              <a:t>Check Fax Order</a:t>
            </a:r>
            <a:endParaRPr lang="en-US" sz="2400" dirty="0"/>
          </a:p>
        </p:txBody>
      </p:sp>
      <p:pic>
        <p:nvPicPr>
          <p:cNvPr id="5" name="Picture 4" descr="012715_0619_WhatisaTes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005663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Scenario 5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/>
              <a:t>Check Help Section</a:t>
            </a:r>
            <a:endParaRPr lang="en-US" sz="2400" dirty="0"/>
          </a:p>
        </p:txBody>
      </p:sp>
      <p:pic>
        <p:nvPicPr>
          <p:cNvPr id="5" name="Picture 4" descr="012715_0619_WhatisaTes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48000"/>
            <a:ext cx="693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Scenario 6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/>
              <a:t>Check About</a:t>
            </a:r>
            <a:endParaRPr lang="en-US" sz="2400" dirty="0"/>
          </a:p>
        </p:txBody>
      </p:sp>
      <p:pic>
        <p:nvPicPr>
          <p:cNvPr id="5" name="Picture 4" descr="012715_0619_WhatisaTes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681" y="2438400"/>
            <a:ext cx="460352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8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Check Login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Check New Order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Check Open Order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Check Fax Order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Check Help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Check </a:t>
            </a:r>
            <a:r>
              <a:rPr lang="en-US" sz="2800" dirty="0" smtClean="0"/>
              <a:t>About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Apart from these six scenarios, other possible scenarios for application are:</a:t>
            </a:r>
          </a:p>
          <a:p>
            <a:pPr marL="800100" lvl="1" indent="-342900" defTabSz="914400">
              <a:spcAft>
                <a:spcPts val="0"/>
              </a:spcAft>
              <a:buClrTx/>
              <a:buSzTx/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chemeClr val="tx1"/>
                </a:solidFill>
              </a:rPr>
              <a:t>Update Order</a:t>
            </a:r>
          </a:p>
          <a:p>
            <a:pPr marL="800100" lvl="1" indent="-342900" defTabSz="914400">
              <a:spcAft>
                <a:spcPts val="0"/>
              </a:spcAft>
              <a:buClrTx/>
              <a:buSzTx/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chemeClr val="tx1"/>
                </a:solidFill>
              </a:rPr>
              <a:t>Delete Order</a:t>
            </a:r>
          </a:p>
          <a:p>
            <a:pPr marL="800100" lvl="1" indent="-342900" defTabSz="914400">
              <a:spcAft>
                <a:spcPts val="0"/>
              </a:spcAft>
              <a:buClrTx/>
              <a:buSzTx/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chemeClr val="tx1"/>
                </a:solidFill>
              </a:rPr>
              <a:t>Check Reports</a:t>
            </a:r>
          </a:p>
          <a:p>
            <a:pPr marL="800100" lvl="1" indent="-342900" defTabSz="914400">
              <a:spcAft>
                <a:spcPts val="0"/>
              </a:spcAft>
              <a:buClrTx/>
              <a:buSzTx/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chemeClr val="tx1"/>
                </a:solidFill>
              </a:rPr>
              <a:t>Check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Check Login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Check New Order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Check Open Order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Check Fax Order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Check Help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Check </a:t>
            </a:r>
            <a:r>
              <a:rPr lang="en-US" sz="2800" dirty="0" smtClean="0"/>
              <a:t>About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605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11.pn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62000" y="1295400"/>
            <a:ext cx="7620000" cy="4846639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 rot="20972603">
            <a:off x="2265832" y="2483594"/>
            <a:ext cx="3124890" cy="174311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Exhaustive Testing is not Possible</a:t>
            </a:r>
            <a:endParaRPr lang="en-US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1714500" y="1676400"/>
            <a:ext cx="5715000" cy="36576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Suppose you have time only to execute 4 out of these 6 scenarios which two low priority scenarios of these six will you eliminate. Think, your time starts now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9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Content Placeholder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Check Login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Check New Order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Check Open Order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Check Fax Order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sng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Check Help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sng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Check About</a:t>
            </a:r>
            <a:endParaRPr kumimoji="0" lang="en-US" sz="2800" b="0" i="0" u="none" strike="sng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2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Prioritization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362200"/>
            <a:ext cx="7772399" cy="3886200"/>
          </a:xfrm>
        </p:spPr>
        <p:txBody>
          <a:bodyPr>
            <a:noAutofit/>
          </a:bodyPr>
          <a:lstStyle/>
          <a:p>
            <a:r>
              <a:rPr lang="en-US" sz="3200" dirty="0"/>
              <a:t>This is nothing but </a:t>
            </a:r>
            <a:r>
              <a:rPr lang="en-US" sz="3200" b="1" dirty="0">
                <a:solidFill>
                  <a:srgbClr val="FF0000"/>
                </a:solidFill>
              </a:rPr>
              <a:t>Test Prioritization.</a:t>
            </a:r>
            <a:r>
              <a:rPr lang="en-US" sz="3200" dirty="0"/>
              <a:t> Which states, </a:t>
            </a:r>
            <a:r>
              <a:rPr lang="en-US" sz="3200" dirty="0" smtClean="0"/>
              <a:t>to:</a:t>
            </a:r>
          </a:p>
          <a:p>
            <a:pPr lvl="1"/>
            <a:r>
              <a:rPr lang="en-US" sz="3000" dirty="0" smtClean="0"/>
              <a:t>group </a:t>
            </a:r>
            <a:r>
              <a:rPr lang="en-US" sz="3000" dirty="0"/>
              <a:t>the test cases according to some criteria (main functionality, specific features, data I/O operations, etc.) and rate the impact (effort to correct) of their failure upon the project. Then, prioritize those with the highest impact</a:t>
            </a:r>
            <a:r>
              <a:rPr lang="en-US" sz="3000" dirty="0" smtClean="0"/>
              <a:t>.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Callout 3"/>
          <p:cNvSpPr/>
          <p:nvPr/>
        </p:nvSpPr>
        <p:spPr>
          <a:xfrm>
            <a:off x="762000" y="2133600"/>
            <a:ext cx="3581400" cy="3276600"/>
          </a:xfrm>
          <a:prstGeom prst="rightArrowCallout">
            <a:avLst>
              <a:gd name="adj1" fmla="val 14408"/>
              <a:gd name="adj2" fmla="val 25000"/>
              <a:gd name="adj3" fmla="val 18706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Check Login Functionality</a:t>
            </a:r>
            <a:endParaRPr lang="en-US" sz="2800" b="1" dirty="0"/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4419600" y="1828800"/>
            <a:ext cx="3962400" cy="8382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Check response on entering </a:t>
            </a:r>
            <a:r>
              <a:rPr lang="en-US" sz="2400" dirty="0" smtClean="0">
                <a:solidFill>
                  <a:srgbClr val="C00000"/>
                </a:solidFill>
              </a:rPr>
              <a:t>valid</a:t>
            </a:r>
            <a:r>
              <a:rPr lang="en-US" sz="2400" dirty="0" smtClean="0"/>
              <a:t> Agent Name &amp; Password</a:t>
            </a:r>
            <a:endParaRPr lang="en-US" sz="2400" dirty="0"/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4419600" y="3124200"/>
            <a:ext cx="3962400" cy="11430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Check response on entering </a:t>
            </a:r>
            <a:r>
              <a:rPr lang="en-US" sz="2400" dirty="0" smtClean="0">
                <a:solidFill>
                  <a:srgbClr val="C00000"/>
                </a:solidFill>
              </a:rPr>
              <a:t>invalid</a:t>
            </a:r>
            <a:r>
              <a:rPr lang="en-US" sz="2400" dirty="0" smtClean="0"/>
              <a:t> Agent Name &amp; Password</a:t>
            </a:r>
            <a:endParaRPr lang="en-US" sz="2400" dirty="0"/>
          </a:p>
        </p:txBody>
      </p:sp>
      <p:sp>
        <p:nvSpPr>
          <p:cNvPr id="7" name="Snip and Round Single Corner Rectangle 6"/>
          <p:cNvSpPr/>
          <p:nvPr/>
        </p:nvSpPr>
        <p:spPr>
          <a:xfrm>
            <a:off x="4419600" y="4648200"/>
            <a:ext cx="3962400" cy="12954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Check response when </a:t>
            </a:r>
            <a:r>
              <a:rPr lang="en-US" sz="2400" dirty="0" smtClean="0">
                <a:solidFill>
                  <a:srgbClr val="C00000"/>
                </a:solidFill>
              </a:rPr>
              <a:t>Agent Name is empty</a:t>
            </a:r>
            <a:r>
              <a:rPr lang="en-US" sz="2400" dirty="0" smtClean="0"/>
              <a:t> &amp; Login Button is pressed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9906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+mj-lt"/>
              </a:rPr>
              <a:t>Test Scenario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1015425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+mj-lt"/>
              </a:rPr>
              <a:t>Test Cases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54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Manual Testing does not require knowledge of </a:t>
            </a:r>
            <a:r>
              <a:rPr lang="en-US" sz="2800" dirty="0" smtClean="0"/>
              <a:t>any testing tool.</a:t>
            </a:r>
          </a:p>
          <a:p>
            <a:r>
              <a:rPr lang="en-US" sz="2800" dirty="0" smtClean="0"/>
              <a:t>One </a:t>
            </a:r>
            <a:r>
              <a:rPr lang="en-US" sz="2800" dirty="0"/>
              <a:t>of the </a:t>
            </a:r>
            <a:r>
              <a:rPr lang="en-US" sz="2800" dirty="0" smtClean="0"/>
              <a:t>Software </a:t>
            </a:r>
            <a:r>
              <a:rPr lang="en-US" sz="2800" dirty="0"/>
              <a:t>Testing Fundamental is "</a:t>
            </a:r>
            <a:r>
              <a:rPr lang="en-US" sz="2800" b="1" dirty="0"/>
              <a:t>100% Automation is not possible</a:t>
            </a:r>
            <a:r>
              <a:rPr lang="en-US" sz="2800" dirty="0" smtClean="0"/>
              <a:t>".</a:t>
            </a:r>
          </a:p>
          <a:p>
            <a:r>
              <a:rPr lang="en-US" sz="2800" dirty="0" smtClean="0"/>
              <a:t>This </a:t>
            </a:r>
            <a:r>
              <a:rPr lang="en-US" sz="2800" dirty="0"/>
              <a:t>makes Manual Testing imperative. 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05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490135"/>
            <a:ext cx="7772399" cy="368206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A Test Case is a set of actions </a:t>
            </a:r>
            <a:r>
              <a:rPr lang="en-US" sz="3200" dirty="0" smtClean="0"/>
              <a:t>executed to </a:t>
            </a:r>
            <a:r>
              <a:rPr lang="en-US" sz="3200" dirty="0"/>
              <a:t>verify a particular feature </a:t>
            </a:r>
            <a:r>
              <a:rPr lang="en-US" sz="3200" dirty="0" smtClean="0"/>
              <a:t>or functionality </a:t>
            </a:r>
            <a:r>
              <a:rPr lang="en-US" sz="3200" dirty="0"/>
              <a:t>of your </a:t>
            </a:r>
            <a:r>
              <a:rPr lang="en-US" sz="3200" dirty="0" smtClean="0"/>
              <a:t>software application.</a:t>
            </a:r>
          </a:p>
          <a:p>
            <a:r>
              <a:rPr lang="en-US" sz="3200" dirty="0">
                <a:solidFill>
                  <a:schemeClr val="tx1"/>
                </a:solidFill>
              </a:rPr>
              <a:t>Test scenarios are rather vague and cover a wide range of </a:t>
            </a:r>
            <a:r>
              <a:rPr lang="en-US" sz="3200" dirty="0" smtClean="0">
                <a:solidFill>
                  <a:schemeClr val="tx1"/>
                </a:solidFill>
              </a:rPr>
              <a:t>possibilities</a:t>
            </a:r>
          </a:p>
          <a:p>
            <a:r>
              <a:rPr lang="en-US" sz="3200" dirty="0">
                <a:solidFill>
                  <a:schemeClr val="tx1"/>
                </a:solidFill>
              </a:rPr>
              <a:t>Testing is all about being very specific. Hence we need Test Cases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067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75939"/>
              </p:ext>
            </p:extLst>
          </p:nvPr>
        </p:nvGraphicFramePr>
        <p:xfrm>
          <a:off x="947738" y="2490788"/>
          <a:ext cx="743426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421"/>
                <a:gridCol w="2266421"/>
                <a:gridCol w="29014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Test Scenario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Test Case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Test Data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Check Login Functionality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Check Response on entering valid Agent Name</a:t>
                      </a:r>
                      <a:r>
                        <a:rPr lang="en-US" sz="2000" baseline="0" dirty="0" smtClean="0"/>
                        <a:t> and Password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Agent Name: John Smith</a:t>
                      </a:r>
                    </a:p>
                    <a:p>
                      <a:pPr algn="l"/>
                      <a:r>
                        <a:rPr lang="en-US" sz="2000" dirty="0" smtClean="0"/>
                        <a:t>Password: Mercury</a:t>
                      </a:r>
                    </a:p>
                    <a:p>
                      <a:pPr algn="l"/>
                      <a:endParaRPr lang="en-US" sz="2000" dirty="0" smtClean="0"/>
                    </a:p>
                    <a:p>
                      <a:pPr algn="l"/>
                      <a:r>
                        <a:rPr lang="en-US" sz="2000" dirty="0" smtClean="0"/>
                        <a:t>Agent Name: George09</a:t>
                      </a:r>
                    </a:p>
                    <a:p>
                      <a:pPr algn="l"/>
                      <a:r>
                        <a:rPr lang="en-US" sz="2000" dirty="0" smtClean="0"/>
                        <a:t>Password: </a:t>
                      </a:r>
                      <a:r>
                        <a:rPr lang="en-US" sz="2000" dirty="0" err="1" smtClean="0"/>
                        <a:t>MERcury</a:t>
                      </a:r>
                      <a:endParaRPr lang="en-US" sz="2000" dirty="0" smtClean="0"/>
                    </a:p>
                    <a:p>
                      <a:pPr algn="l"/>
                      <a:endParaRPr lang="en-US" sz="2000" dirty="0" smtClean="0"/>
                    </a:p>
                    <a:p>
                      <a:pPr algn="l"/>
                      <a:r>
                        <a:rPr lang="en-US" sz="2000" dirty="0" smtClean="0"/>
                        <a:t>Agent Name: Liza111</a:t>
                      </a:r>
                    </a:p>
                    <a:p>
                      <a:pPr algn="l"/>
                      <a:r>
                        <a:rPr lang="en-US" sz="2000" dirty="0" smtClean="0"/>
                        <a:t>Password:</a:t>
                      </a:r>
                      <a:r>
                        <a:rPr lang="en-US" sz="2000" baseline="0" dirty="0" smtClean="0"/>
                        <a:t> mercury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4400" y="5638800"/>
            <a:ext cx="7503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smtClean="0"/>
              <a:t>Identifying test data can be time consuming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88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Result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120709"/>
              </p:ext>
            </p:extLst>
          </p:nvPr>
        </p:nvGraphicFramePr>
        <p:xfrm>
          <a:off x="762000" y="2438400"/>
          <a:ext cx="7696200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1524000"/>
                <a:gridCol w="2514600"/>
                <a:gridCol w="1981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Test Scenario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Test Case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Test Data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Expected Result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Check Login Functionality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Check Response on entering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valid</a:t>
                      </a:r>
                      <a:r>
                        <a:rPr lang="en-US" sz="2000" dirty="0" smtClean="0"/>
                        <a:t> Agent Name</a:t>
                      </a:r>
                      <a:r>
                        <a:rPr lang="en-US" sz="2000" baseline="0" dirty="0" smtClean="0"/>
                        <a:t> and Password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Agent Name: John Smith</a:t>
                      </a:r>
                    </a:p>
                    <a:p>
                      <a:pPr algn="l"/>
                      <a:r>
                        <a:rPr lang="en-US" sz="2000" dirty="0" smtClean="0"/>
                        <a:t>Password: Mercury</a:t>
                      </a:r>
                    </a:p>
                    <a:p>
                      <a:pPr algn="l"/>
                      <a:endParaRPr lang="en-US" sz="2000" dirty="0" smtClean="0"/>
                    </a:p>
                    <a:p>
                      <a:pPr algn="l"/>
                      <a:r>
                        <a:rPr lang="en-US" sz="2000" dirty="0" smtClean="0"/>
                        <a:t>Agent Name: George09</a:t>
                      </a:r>
                    </a:p>
                    <a:p>
                      <a:pPr algn="l"/>
                      <a:r>
                        <a:rPr lang="en-US" sz="2000" dirty="0" smtClean="0"/>
                        <a:t>Password: </a:t>
                      </a:r>
                      <a:r>
                        <a:rPr lang="en-US" sz="2000" dirty="0" err="1" smtClean="0"/>
                        <a:t>MERcury</a:t>
                      </a:r>
                      <a:endParaRPr lang="en-US" sz="2000" dirty="0" smtClean="0"/>
                    </a:p>
                    <a:p>
                      <a:pPr algn="l"/>
                      <a:endParaRPr lang="en-US" sz="2000" dirty="0" smtClean="0"/>
                    </a:p>
                    <a:p>
                      <a:pPr algn="l"/>
                      <a:r>
                        <a:rPr lang="en-US" sz="2000" dirty="0" smtClean="0"/>
                        <a:t>Agent Name: Liza111</a:t>
                      </a:r>
                    </a:p>
                    <a:p>
                      <a:pPr algn="l"/>
                      <a:r>
                        <a:rPr lang="en-US" sz="2000" dirty="0" smtClean="0"/>
                        <a:t>Password:</a:t>
                      </a:r>
                      <a:r>
                        <a:rPr lang="en-US" sz="2000" baseline="0" dirty="0" smtClean="0"/>
                        <a:t> mercury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Login must</a:t>
                      </a:r>
                      <a:r>
                        <a:rPr lang="en-US" sz="2400" b="1" baseline="0" dirty="0" smtClean="0">
                          <a:solidFill>
                            <a:srgbClr val="C00000"/>
                          </a:solidFill>
                        </a:rPr>
                        <a:t> be Successful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38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If expected results are not documented then we may miss out on small differences in calculations in results which otherwise look OK.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790" t="13542" r="19546" b="2084"/>
          <a:stretch/>
        </p:blipFill>
        <p:spPr>
          <a:xfrm>
            <a:off x="457200" y="381000"/>
            <a:ext cx="81534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8333" t="17778" r="17500" b="17778"/>
          <a:stretch>
            <a:fillRect/>
          </a:stretch>
        </p:blipFill>
        <p:spPr bwMode="auto">
          <a:xfrm>
            <a:off x="1525531" y="2490788"/>
            <a:ext cx="6100876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0812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Steps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535234"/>
              </p:ext>
            </p:extLst>
          </p:nvPr>
        </p:nvGraphicFramePr>
        <p:xfrm>
          <a:off x="685800" y="2438400"/>
          <a:ext cx="77724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295400"/>
                <a:gridCol w="1676400"/>
                <a:gridCol w="20574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Test Scenario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Test Case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Test Steps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Test Data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Expected Result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Check Login Functionality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Check Response on entering </a:t>
                      </a:r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valid</a:t>
                      </a:r>
                      <a:r>
                        <a:rPr lang="en-US" sz="1800" dirty="0" smtClean="0"/>
                        <a:t> Agent Name</a:t>
                      </a:r>
                      <a:r>
                        <a:rPr lang="en-US" sz="1800" baseline="0" dirty="0" smtClean="0"/>
                        <a:t> and Password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buAutoNum type="arabicPeriod"/>
                      </a:pPr>
                      <a:r>
                        <a:rPr lang="en-US" sz="1800" dirty="0" smtClean="0"/>
                        <a:t>Launch Application</a:t>
                      </a: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1800" dirty="0" smtClean="0"/>
                        <a:t>Enter</a:t>
                      </a:r>
                      <a:r>
                        <a:rPr lang="en-US" sz="1800" baseline="0" dirty="0" smtClean="0"/>
                        <a:t> Agent Name</a:t>
                      </a: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1800" baseline="0" dirty="0" smtClean="0"/>
                        <a:t>Enter Password</a:t>
                      </a: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1800" baseline="0" dirty="0" smtClean="0"/>
                        <a:t>Click OK button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Agent Name: John Smith</a:t>
                      </a:r>
                    </a:p>
                    <a:p>
                      <a:pPr algn="l"/>
                      <a:r>
                        <a:rPr lang="en-US" sz="1800" dirty="0" smtClean="0"/>
                        <a:t>Password: Mercury</a:t>
                      </a:r>
                    </a:p>
                    <a:p>
                      <a:pPr algn="l"/>
                      <a:endParaRPr lang="en-US" sz="1800" dirty="0" smtClean="0"/>
                    </a:p>
                    <a:p>
                      <a:pPr algn="l"/>
                      <a:r>
                        <a:rPr lang="en-US" sz="1800" dirty="0" smtClean="0"/>
                        <a:t>Agent Name: JohnSmith09</a:t>
                      </a:r>
                    </a:p>
                    <a:p>
                      <a:pPr algn="l"/>
                      <a:r>
                        <a:rPr lang="en-US" sz="1800" dirty="0" smtClean="0"/>
                        <a:t>Password: </a:t>
                      </a:r>
                      <a:r>
                        <a:rPr lang="en-US" sz="1800" dirty="0" err="1" smtClean="0"/>
                        <a:t>MERcury</a:t>
                      </a:r>
                      <a:endParaRPr lang="en-US" sz="1800" dirty="0" smtClean="0"/>
                    </a:p>
                    <a:p>
                      <a:pPr algn="l"/>
                      <a:endParaRPr lang="en-US" sz="1800" dirty="0" smtClean="0"/>
                    </a:p>
                    <a:p>
                      <a:pPr algn="l"/>
                      <a:r>
                        <a:rPr lang="en-US" sz="1800" dirty="0" smtClean="0"/>
                        <a:t>Agent Name: 9999</a:t>
                      </a:r>
                    </a:p>
                    <a:p>
                      <a:pPr algn="l"/>
                      <a:r>
                        <a:rPr lang="en-US" sz="1800" dirty="0" smtClean="0"/>
                        <a:t>Password:</a:t>
                      </a:r>
                      <a:r>
                        <a:rPr lang="en-US" sz="1800" baseline="0" dirty="0" smtClean="0"/>
                        <a:t> mercury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Login must</a:t>
                      </a:r>
                      <a:r>
                        <a:rPr lang="en-US" sz="2000" b="1" baseline="0" dirty="0" smtClean="0">
                          <a:solidFill>
                            <a:srgbClr val="C00000"/>
                          </a:solidFill>
                        </a:rPr>
                        <a:t> be Successful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1600200" y="1560342"/>
            <a:ext cx="6091768" cy="392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Taken from an ACTUAL project</a:t>
            </a:r>
          </a:p>
          <a:p>
            <a:pPr algn="ctr"/>
            <a:endParaRPr lang="en-US" sz="2800" b="1" u="sng" dirty="0" smtClean="0">
              <a:solidFill>
                <a:srgbClr val="C00000"/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US" sz="2800" dirty="0" smtClean="0"/>
              <a:t>Enter transaction Z_OES_CES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Enter variant Z_ETS_GTS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Click Execute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Filter results using variant Z_TE_BE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429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Pre-Conditions &amp; Post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6268"/>
            <a:ext cx="8305800" cy="1058332"/>
          </a:xfrm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Post-Condition</a:t>
            </a:r>
            <a:r>
              <a:rPr lang="en-US" dirty="0" err="1" smtClean="0"/>
              <a:t>:Anything</a:t>
            </a:r>
            <a:r>
              <a:rPr lang="en-US" dirty="0" smtClean="0"/>
              <a:t> that applies after the test case completes</a:t>
            </a:r>
          </a:p>
          <a:p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 smtClean="0">
                <a:solidFill>
                  <a:srgbClr val="C00000"/>
                </a:solidFill>
              </a:rPr>
              <a:t>.g</a:t>
            </a:r>
            <a:r>
              <a:rPr lang="en-US" dirty="0" smtClean="0"/>
              <a:t>.: Time, Date of login is stored in Database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8886612"/>
              </p:ext>
            </p:extLst>
          </p:nvPr>
        </p:nvGraphicFramePr>
        <p:xfrm>
          <a:off x="533401" y="2057400"/>
          <a:ext cx="807719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761"/>
                <a:gridCol w="1153885"/>
                <a:gridCol w="1153885"/>
                <a:gridCol w="1493264"/>
                <a:gridCol w="1832642"/>
                <a:gridCol w="122176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Test Scenario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Test 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Pre-Conditions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Test Steps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Test Data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Expected Result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Check Login Functionality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Check Response on entering </a:t>
                      </a:r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valid</a:t>
                      </a:r>
                      <a:r>
                        <a:rPr lang="en-US" sz="1600" dirty="0" smtClean="0"/>
                        <a:t> Agent Name</a:t>
                      </a:r>
                      <a:r>
                        <a:rPr lang="en-US" sz="1600" baseline="0" dirty="0" smtClean="0"/>
                        <a:t> and Password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Flight Reservation</a:t>
                      </a:r>
                      <a:r>
                        <a:rPr lang="en-US" sz="1600" baseline="0" dirty="0" smtClean="0"/>
                        <a:t> Application must be installed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buAutoNum type="arabicPeriod"/>
                      </a:pPr>
                      <a:r>
                        <a:rPr lang="en-US" sz="1600" dirty="0" smtClean="0"/>
                        <a:t>Launch Application</a:t>
                      </a: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1600" dirty="0" smtClean="0"/>
                        <a:t>Enter</a:t>
                      </a:r>
                      <a:r>
                        <a:rPr lang="en-US" sz="1600" baseline="0" dirty="0" smtClean="0"/>
                        <a:t> Agent Name</a:t>
                      </a: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1600" baseline="0" dirty="0" smtClean="0"/>
                        <a:t>Enter Password</a:t>
                      </a: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1600" baseline="0" dirty="0" smtClean="0"/>
                        <a:t>Click OK button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Agent Name: John Smith</a:t>
                      </a:r>
                    </a:p>
                    <a:p>
                      <a:pPr algn="l"/>
                      <a:r>
                        <a:rPr lang="en-US" sz="1600" dirty="0" smtClean="0"/>
                        <a:t>Password: Mercury</a:t>
                      </a:r>
                    </a:p>
                    <a:p>
                      <a:pPr algn="l"/>
                      <a:endParaRPr lang="en-US" sz="1600" dirty="0" smtClean="0"/>
                    </a:p>
                    <a:p>
                      <a:pPr algn="l"/>
                      <a:r>
                        <a:rPr lang="en-US" sz="1600" dirty="0" smtClean="0"/>
                        <a:t>Agent Name: JohnSmith09</a:t>
                      </a:r>
                    </a:p>
                    <a:p>
                      <a:pPr algn="l"/>
                      <a:r>
                        <a:rPr lang="en-US" sz="1600" dirty="0" smtClean="0"/>
                        <a:t>Password: </a:t>
                      </a:r>
                      <a:r>
                        <a:rPr lang="en-US" sz="1600" dirty="0" err="1" smtClean="0"/>
                        <a:t>MERcury</a:t>
                      </a:r>
                      <a:endParaRPr lang="en-US" sz="1600" dirty="0" smtClean="0"/>
                    </a:p>
                    <a:p>
                      <a:pPr algn="l"/>
                      <a:endParaRPr lang="en-US" sz="1600" dirty="0" smtClean="0"/>
                    </a:p>
                    <a:p>
                      <a:pPr algn="l"/>
                      <a:r>
                        <a:rPr lang="en-US" sz="1600" dirty="0" smtClean="0"/>
                        <a:t>Agent Name: 9999</a:t>
                      </a:r>
                    </a:p>
                    <a:p>
                      <a:pPr algn="l"/>
                      <a:r>
                        <a:rPr lang="en-US" sz="1600" dirty="0" smtClean="0"/>
                        <a:t>Password:</a:t>
                      </a:r>
                      <a:r>
                        <a:rPr lang="en-US" sz="1600" baseline="0" dirty="0" smtClean="0"/>
                        <a:t> mercury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Login must</a:t>
                      </a:r>
                      <a:r>
                        <a:rPr lang="en-US" sz="1800" b="1" baseline="0" dirty="0" smtClean="0">
                          <a:solidFill>
                            <a:srgbClr val="C00000"/>
                          </a:solidFill>
                        </a:rPr>
                        <a:t> be Successful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88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886355"/>
              </p:ext>
            </p:extLst>
          </p:nvPr>
        </p:nvGraphicFramePr>
        <p:xfrm>
          <a:off x="533401" y="914400"/>
          <a:ext cx="8077198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997"/>
                <a:gridCol w="814602"/>
                <a:gridCol w="957170"/>
                <a:gridCol w="1146442"/>
                <a:gridCol w="1249188"/>
                <a:gridCol w="1143000"/>
                <a:gridCol w="1143000"/>
                <a:gridCol w="6857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Test Scenario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Test Case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Pre-Conditions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Test Steps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Test Data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Expected Result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Actual Result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Pass/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Check Login Functionality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Check Response on entering </a:t>
                      </a:r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valid</a:t>
                      </a:r>
                      <a:r>
                        <a:rPr lang="en-US" sz="1400" dirty="0" smtClean="0"/>
                        <a:t> Agent Name</a:t>
                      </a:r>
                      <a:r>
                        <a:rPr lang="en-US" sz="1400" baseline="0" dirty="0" smtClean="0"/>
                        <a:t> and Password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Flight Reservation</a:t>
                      </a:r>
                      <a:r>
                        <a:rPr lang="en-US" sz="1400" baseline="0" dirty="0" smtClean="0"/>
                        <a:t> Application must be installed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dirty="0" smtClean="0"/>
                        <a:t>1.Launch Application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400" dirty="0" smtClean="0"/>
                        <a:t>2.Enter</a:t>
                      </a:r>
                      <a:r>
                        <a:rPr lang="en-US" sz="1400" baseline="0" dirty="0" smtClean="0"/>
                        <a:t> Agent Name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400" baseline="0" dirty="0" smtClean="0"/>
                        <a:t>3.Enter Password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400" baseline="0" dirty="0" smtClean="0"/>
                        <a:t>4.Click OK button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Agent Name: John Smith</a:t>
                      </a:r>
                    </a:p>
                    <a:p>
                      <a:pPr algn="l"/>
                      <a:r>
                        <a:rPr lang="en-US" sz="1600" dirty="0" smtClean="0"/>
                        <a:t>Password: Mercury</a:t>
                      </a:r>
                    </a:p>
                    <a:p>
                      <a:pPr algn="l"/>
                      <a:endParaRPr lang="en-US" sz="1600" dirty="0" smtClean="0"/>
                    </a:p>
                    <a:p>
                      <a:pPr algn="l"/>
                      <a:r>
                        <a:rPr lang="en-US" sz="1600" dirty="0" smtClean="0"/>
                        <a:t>Agent Name: JohnSmith09</a:t>
                      </a:r>
                    </a:p>
                    <a:p>
                      <a:pPr algn="l"/>
                      <a:r>
                        <a:rPr lang="en-US" sz="1600" dirty="0" smtClean="0"/>
                        <a:t>Password: </a:t>
                      </a:r>
                      <a:r>
                        <a:rPr lang="en-US" sz="1600" dirty="0" err="1" smtClean="0"/>
                        <a:t>MERcury</a:t>
                      </a:r>
                      <a:endParaRPr lang="en-US" sz="1600" dirty="0" smtClean="0"/>
                    </a:p>
                    <a:p>
                      <a:pPr algn="l"/>
                      <a:endParaRPr lang="en-US" sz="1600" dirty="0" smtClean="0"/>
                    </a:p>
                    <a:p>
                      <a:pPr algn="l"/>
                      <a:r>
                        <a:rPr lang="en-US" sz="1600" dirty="0" smtClean="0"/>
                        <a:t>Agent Name: 9999</a:t>
                      </a:r>
                    </a:p>
                    <a:p>
                      <a:pPr algn="l"/>
                      <a:r>
                        <a:rPr lang="en-US" sz="1600" dirty="0" smtClean="0"/>
                        <a:t>Password:</a:t>
                      </a:r>
                      <a:r>
                        <a:rPr lang="en-US" sz="1600" baseline="0" dirty="0" smtClean="0"/>
                        <a:t> mercury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Login must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be Successful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C00000"/>
                          </a:solidFill>
                        </a:rPr>
                        <a:t>Login Successful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en-US" sz="18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34167" t="78889" r="35833"/>
          <a:stretch>
            <a:fillRect/>
          </a:stretch>
        </p:blipFill>
        <p:spPr bwMode="auto">
          <a:xfrm>
            <a:off x="3098997" y="5257800"/>
            <a:ext cx="231120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0015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7924800" cy="3758265"/>
          </a:xfrm>
        </p:spPr>
        <p:txBody>
          <a:bodyPr>
            <a:normAutofit/>
          </a:bodyPr>
          <a:lstStyle/>
          <a:p>
            <a:pPr lvl="0" defTabSz="9144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Practically, due to </a:t>
            </a:r>
            <a:r>
              <a:rPr lang="en-US" sz="2800" dirty="0">
                <a:solidFill>
                  <a:srgbClr val="C00000"/>
                </a:solidFill>
              </a:rPr>
              <a:t>time and budget </a:t>
            </a:r>
            <a:r>
              <a:rPr lang="en-US" sz="2800" dirty="0"/>
              <a:t>considerations, it is not possible to perform </a:t>
            </a:r>
            <a:r>
              <a:rPr lang="en-US" sz="2800" dirty="0">
                <a:solidFill>
                  <a:srgbClr val="C00000"/>
                </a:solidFill>
              </a:rPr>
              <a:t>exhausting testing </a:t>
            </a:r>
            <a:r>
              <a:rPr lang="en-US" sz="2800" dirty="0"/>
              <a:t>for each set of test data, </a:t>
            </a:r>
          </a:p>
          <a:p>
            <a:pPr defTabSz="9144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 smtClean="0"/>
              <a:t>Especially when there is a large pool test cases. We need an easy way or special techniques that can select test cases intelligent from the pool of test-case, such that all test scenarios are covered.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17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Equivalence Partitioning</a:t>
            </a:r>
          </a:p>
          <a:p>
            <a:r>
              <a:rPr lang="en-US" sz="2800" dirty="0" smtClean="0"/>
              <a:t>Boundary Value Analysis</a:t>
            </a:r>
          </a:p>
          <a:p>
            <a:r>
              <a:rPr lang="en-US" sz="2800" dirty="0" smtClean="0"/>
              <a:t>Decision Table Testing</a:t>
            </a:r>
          </a:p>
          <a:p>
            <a:r>
              <a:rPr lang="en-US" sz="2800" dirty="0" smtClean="0"/>
              <a:t>State Transition Testing</a:t>
            </a:r>
          </a:p>
          <a:p>
            <a:r>
              <a:rPr lang="en-US" sz="2800" dirty="0" smtClean="0"/>
              <a:t>Use Case Testing</a:t>
            </a:r>
          </a:p>
          <a:p>
            <a:r>
              <a:rPr lang="en-US" sz="2800" dirty="0" smtClean="0"/>
              <a:t>Static Testing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234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7924800" cy="3962400"/>
          </a:xfrm>
        </p:spPr>
        <p:txBody>
          <a:bodyPr>
            <a:normAutofit/>
          </a:bodyPr>
          <a:lstStyle/>
          <a:p>
            <a:r>
              <a:rPr lang="en-US" sz="2800" dirty="0"/>
              <a:t>The goal of Manual Testing is to ensure that the application is error free and it is working in conformance to the specified functional </a:t>
            </a:r>
            <a:r>
              <a:rPr lang="en-US" sz="2800" dirty="0" smtClean="0"/>
              <a:t>requirements.</a:t>
            </a:r>
          </a:p>
          <a:p>
            <a:r>
              <a:rPr lang="en-US" sz="2800" dirty="0" smtClean="0"/>
              <a:t>Test </a:t>
            </a:r>
            <a:r>
              <a:rPr lang="en-US" sz="2800" dirty="0"/>
              <a:t>Suites or cases ,are designed during the testing phase and should have 100% test coverage.</a:t>
            </a:r>
          </a:p>
          <a:p>
            <a:r>
              <a:rPr lang="en-US" sz="2800" dirty="0"/>
              <a:t>It also makes sure that reported defects are fixed by developers and re-testing has been performed by testers on the fixed defects.</a:t>
            </a:r>
          </a:p>
        </p:txBody>
      </p:sp>
      <p:sp>
        <p:nvSpPr>
          <p:cNvPr id="4" name="Snip Diagonal Corner Rectangle 3"/>
          <p:cNvSpPr/>
          <p:nvPr/>
        </p:nvSpPr>
        <p:spPr>
          <a:xfrm>
            <a:off x="2133600" y="2133600"/>
            <a:ext cx="5334000" cy="3048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Basically, this testing checks the quality of the system and delivers bug-free product to the customer.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Equivalence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It is a </a:t>
            </a:r>
            <a:r>
              <a:rPr lang="en-US" sz="2800" dirty="0" smtClean="0">
                <a:solidFill>
                  <a:srgbClr val="C00000"/>
                </a:solidFill>
              </a:rPr>
              <a:t>black </a:t>
            </a:r>
            <a:r>
              <a:rPr lang="en-US" sz="2800" dirty="0">
                <a:solidFill>
                  <a:srgbClr val="C00000"/>
                </a:solidFill>
              </a:rPr>
              <a:t>box technique </a:t>
            </a:r>
            <a:r>
              <a:rPr lang="en-US" sz="2800" dirty="0"/>
              <a:t>(code is not visible to tester) which can be applied to all levels of testing like unit, integration, system etc. </a:t>
            </a:r>
          </a:p>
          <a:p>
            <a:r>
              <a:rPr lang="en-US" sz="2800" dirty="0"/>
              <a:t>In this </a:t>
            </a:r>
            <a:r>
              <a:rPr lang="en-US" sz="2800" dirty="0" smtClean="0"/>
              <a:t>technique, </a:t>
            </a:r>
            <a:r>
              <a:rPr lang="en-US" sz="2800" dirty="0" smtClean="0">
                <a:solidFill>
                  <a:srgbClr val="C00000"/>
                </a:solidFill>
              </a:rPr>
              <a:t>you </a:t>
            </a:r>
            <a:r>
              <a:rPr lang="en-US" sz="2800" dirty="0">
                <a:solidFill>
                  <a:srgbClr val="C00000"/>
                </a:solidFill>
              </a:rPr>
              <a:t>divide set of test condition into partition that can be considered the same. 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71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of No. of Tickets Field</a:t>
            </a:r>
            <a:endParaRPr lang="en-US" dirty="0"/>
          </a:p>
        </p:txBody>
      </p:sp>
      <p:pic>
        <p:nvPicPr>
          <p:cNvPr id="4" name="Content Placeholder 5" descr="Cap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057400"/>
            <a:ext cx="7315200" cy="4158833"/>
          </a:xfrm>
        </p:spPr>
      </p:pic>
      <p:sp>
        <p:nvSpPr>
          <p:cNvPr id="5" name="Oval 4"/>
          <p:cNvSpPr/>
          <p:nvPr/>
        </p:nvSpPr>
        <p:spPr>
          <a:xfrm>
            <a:off x="2057400" y="3886200"/>
            <a:ext cx="1295400" cy="762000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295400" y="1219200"/>
            <a:ext cx="2895600" cy="1752600"/>
          </a:xfrm>
          <a:prstGeom prst="wedgeRoundRectCallout">
            <a:avLst>
              <a:gd name="adj1" fmla="val 3459"/>
              <a:gd name="adj2" fmla="val 101029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Bradley Hand ITC" pitchFamily="66" charset="0"/>
              </a:rPr>
              <a:t>How System Decides, how many reservation users should be allowed</a:t>
            </a:r>
            <a:endParaRPr lang="en-US" sz="2400" dirty="0">
              <a:latin typeface="Bradley Hand ITC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3000" y="5410200"/>
            <a:ext cx="7086600" cy="7620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Bradley Hand ITC" pitchFamily="66" charset="0"/>
              </a:rPr>
              <a:t>“Only ten tickets may be ordered at one time”</a:t>
            </a:r>
            <a:endParaRPr lang="en-US" sz="2800" dirty="0">
              <a:solidFill>
                <a:schemeClr val="tx1"/>
              </a:solidFill>
              <a:latin typeface="Bradley Hand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 descr="012715_0430_Equivalence2.png"/>
          <p:cNvPicPr>
            <a:picLocks noChangeAspect="1"/>
          </p:cNvPicPr>
          <p:nvPr/>
        </p:nvPicPr>
        <p:blipFill>
          <a:blip r:embed="rId2"/>
          <a:srcRect r="3571"/>
          <a:stretch>
            <a:fillRect/>
          </a:stretch>
        </p:blipFill>
        <p:spPr>
          <a:xfrm>
            <a:off x="838200" y="838200"/>
            <a:ext cx="7543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600200"/>
            <a:ext cx="8077200" cy="4648200"/>
          </a:xfrm>
        </p:spPr>
        <p:txBody>
          <a:bodyPr>
            <a:noAutofit/>
          </a:bodyPr>
          <a:lstStyle/>
          <a:p>
            <a:pPr algn="just"/>
            <a:r>
              <a:rPr lang="en-US" sz="3200" dirty="0" smtClean="0">
                <a:solidFill>
                  <a:srgbClr val="C00000"/>
                </a:solidFill>
              </a:rPr>
              <a:t>Here </a:t>
            </a:r>
            <a:r>
              <a:rPr lang="en-US" sz="3200" dirty="0">
                <a:solidFill>
                  <a:srgbClr val="C00000"/>
                </a:solidFill>
              </a:rPr>
              <a:t>is the test condition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800" dirty="0"/>
              <a:t>Any Number greater than 10 entered in the reservation column (let say 11) is considered invalid.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800" dirty="0"/>
              <a:t>Any Number less than 1 that is 0 or below, then it is considered invalid.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800" dirty="0"/>
              <a:t>Numbers 1 to 10 are considered valid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800" dirty="0"/>
              <a:t>Any 3 Digit Number say -100 is invalid.</a:t>
            </a:r>
          </a:p>
        </p:txBody>
      </p:sp>
      <p:pic>
        <p:nvPicPr>
          <p:cNvPr id="5" name="Picture 4" descr="012715_0430_Equivalenc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438400"/>
            <a:ext cx="6477000" cy="2971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495550" y="3200400"/>
            <a:ext cx="38100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Copperplate Gothic Light" pitchFamily="34" charset="0"/>
              </a:rPr>
              <a:t>The divided sets are called Equivalence Partitions or Equivalence Classes.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Equivalence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438401"/>
            <a:ext cx="8000999" cy="3886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</a:t>
            </a:r>
            <a:r>
              <a:rPr lang="en-US" dirty="0"/>
              <a:t>cannot test all the possible values because if done, </a:t>
            </a:r>
            <a:r>
              <a:rPr lang="en-US" dirty="0">
                <a:solidFill>
                  <a:srgbClr val="C00000"/>
                </a:solidFill>
              </a:rPr>
              <a:t>number of test cases will be more than 100.</a:t>
            </a:r>
          </a:p>
          <a:p>
            <a:r>
              <a:rPr lang="en-US" dirty="0"/>
              <a:t>we divide the possible values of tickets into </a:t>
            </a:r>
            <a:r>
              <a:rPr lang="en-US" dirty="0">
                <a:solidFill>
                  <a:srgbClr val="C00000"/>
                </a:solidFill>
              </a:rPr>
              <a:t>groups or sets </a:t>
            </a:r>
            <a:r>
              <a:rPr lang="en-US" dirty="0"/>
              <a:t>where the </a:t>
            </a:r>
            <a:r>
              <a:rPr lang="en-US" dirty="0">
                <a:solidFill>
                  <a:srgbClr val="C00000"/>
                </a:solidFill>
              </a:rPr>
              <a:t>system behavior can be considered the same</a:t>
            </a:r>
            <a:r>
              <a:rPr lang="en-US" dirty="0"/>
              <a:t>.</a:t>
            </a:r>
          </a:p>
          <a:p>
            <a:r>
              <a:rPr lang="en-US" dirty="0"/>
              <a:t>Then we pick only one value from each partition for testing. </a:t>
            </a:r>
          </a:p>
          <a:p>
            <a:r>
              <a:rPr lang="en-US" dirty="0"/>
              <a:t>The hypothesis behind this technique is that </a:t>
            </a:r>
            <a:r>
              <a:rPr lang="en-US" dirty="0" smtClean="0"/>
              <a:t>:</a:t>
            </a:r>
          </a:p>
          <a:p>
            <a:pPr lvl="1"/>
            <a:r>
              <a:rPr lang="en-US" sz="2400" dirty="0" smtClean="0"/>
              <a:t>if </a:t>
            </a:r>
            <a:r>
              <a:rPr lang="en-US" sz="2400" dirty="0"/>
              <a:t>one condition/value in a partition passes all others will also pass. Likewise, if one condition in a partition fails, all other conditions in that partition will fail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4" name="Content Placeholder 5" descr="012715_0430_Equivalenc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8382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6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Value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490135"/>
            <a:ext cx="8001000" cy="378035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It </a:t>
            </a:r>
            <a:r>
              <a:rPr lang="en-US" sz="2800" dirty="0"/>
              <a:t>is also a </a:t>
            </a:r>
            <a:r>
              <a:rPr lang="en-US" sz="2800" dirty="0">
                <a:solidFill>
                  <a:srgbClr val="C00000"/>
                </a:solidFill>
              </a:rPr>
              <a:t>black box technique</a:t>
            </a:r>
            <a:r>
              <a:rPr lang="en-US" sz="2800" dirty="0"/>
              <a:t>.  in Boundary Value Analysis, you test boundaries between equivalence </a:t>
            </a:r>
            <a:r>
              <a:rPr lang="en-US" sz="2800" dirty="0" smtClean="0"/>
              <a:t>partitions</a:t>
            </a:r>
          </a:p>
          <a:p>
            <a:r>
              <a:rPr lang="en-US" sz="2800" dirty="0"/>
              <a:t>In our earlier example instead of checking, </a:t>
            </a:r>
            <a:r>
              <a:rPr lang="en-US" sz="2800" dirty="0">
                <a:solidFill>
                  <a:srgbClr val="C00000"/>
                </a:solidFill>
              </a:rPr>
              <a:t>one value for each partition </a:t>
            </a:r>
            <a:r>
              <a:rPr lang="en-US" sz="2800" dirty="0"/>
              <a:t>you will check the </a:t>
            </a:r>
            <a:r>
              <a:rPr lang="en-US" sz="2800" dirty="0">
                <a:solidFill>
                  <a:srgbClr val="C00000"/>
                </a:solidFill>
              </a:rPr>
              <a:t>values at the partitions like 0, 1, 10, 11 and so on</a:t>
            </a:r>
            <a:r>
              <a:rPr lang="en-US" sz="2800" dirty="0"/>
              <a:t>. As you may observe, you test values at both </a:t>
            </a:r>
            <a:r>
              <a:rPr lang="en-US" sz="2800" dirty="0">
                <a:solidFill>
                  <a:srgbClr val="C00000"/>
                </a:solidFill>
              </a:rPr>
              <a:t>valid and invalid boundaries</a:t>
            </a:r>
            <a:r>
              <a:rPr lang="en-US" sz="2800" dirty="0"/>
              <a:t>. </a:t>
            </a:r>
          </a:p>
          <a:p>
            <a:endParaRPr lang="en-US" sz="2800" dirty="0"/>
          </a:p>
        </p:txBody>
      </p:sp>
      <p:pic>
        <p:nvPicPr>
          <p:cNvPr id="4" name="Picture 2" descr="http://cdn.guru99.com/images/1-2015/012715_0430_Equivalence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838200"/>
            <a:ext cx="7543800" cy="3101865"/>
          </a:xfrm>
          <a:prstGeom prst="rect">
            <a:avLst/>
          </a:prstGeom>
          <a:noFill/>
        </p:spPr>
      </p:pic>
      <p:sp>
        <p:nvSpPr>
          <p:cNvPr id="6" name="Snip and Round Single Corner Rectangle 5"/>
          <p:cNvSpPr/>
          <p:nvPr/>
        </p:nvSpPr>
        <p:spPr>
          <a:xfrm>
            <a:off x="2590800" y="4724400"/>
            <a:ext cx="4495800" cy="12192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Boundary value analysis is also called range checking.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2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Equivalence partitioning </a:t>
            </a:r>
            <a:r>
              <a:rPr lang="en-US" sz="3600" dirty="0" smtClean="0"/>
              <a:t>and </a:t>
            </a:r>
            <a:r>
              <a:rPr lang="en-US" sz="3600" dirty="0" smtClean="0">
                <a:solidFill>
                  <a:srgbClr val="C00000"/>
                </a:solidFill>
              </a:rPr>
              <a:t>boundary value analysis </a:t>
            </a:r>
            <a:r>
              <a:rPr lang="en-US" sz="3600" dirty="0" smtClean="0"/>
              <a:t>are closely related and can be used together at all levels of testing.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099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Manual Testing</a:t>
            </a:r>
            <a:endParaRPr lang="en-US" dirty="0"/>
          </a:p>
        </p:txBody>
      </p:sp>
      <p:pic>
        <p:nvPicPr>
          <p:cNvPr id="6" name="Content Placeholder 5" descr="types of manual testin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717172" y="2490788"/>
            <a:ext cx="3717594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7" descr="Picture1.png"/>
          <p:cNvPicPr>
            <a:picLocks noChangeAspect="1"/>
          </p:cNvPicPr>
          <p:nvPr/>
        </p:nvPicPr>
        <p:blipFill rotWithShape="1">
          <a:blip r:embed="rId2"/>
          <a:srcRect l="10834" t="15278" r="11666" b="8889"/>
          <a:stretch/>
        </p:blipFill>
        <p:spPr>
          <a:xfrm>
            <a:off x="609600" y="2514600"/>
            <a:ext cx="7848600" cy="37338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2590799"/>
            <a:ext cx="7366000" cy="3657601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Myth: Anyone can do manual </a:t>
            </a:r>
            <a:r>
              <a:rPr lang="en-US" sz="2800" dirty="0" smtClean="0"/>
              <a:t>testing.</a:t>
            </a:r>
            <a:endParaRPr lang="en-US" sz="2800" dirty="0"/>
          </a:p>
          <a:p>
            <a:pPr algn="just"/>
            <a:r>
              <a:rPr lang="en-US" sz="2800" b="1" dirty="0"/>
              <a:t>Fact</a:t>
            </a:r>
            <a:r>
              <a:rPr lang="en-US" sz="2800" dirty="0"/>
              <a:t>: Testing requires many skill </a:t>
            </a:r>
            <a:r>
              <a:rPr lang="en-US" sz="2800" dirty="0" smtClean="0"/>
              <a:t>sets.</a:t>
            </a:r>
            <a:endParaRPr lang="en-US" sz="2800" dirty="0"/>
          </a:p>
          <a:p>
            <a:pPr algn="just"/>
            <a:r>
              <a:rPr lang="en-US" sz="2800" dirty="0"/>
              <a:t>Myth: Testing ensures 100% defect free product</a:t>
            </a:r>
          </a:p>
          <a:p>
            <a:pPr algn="just"/>
            <a:r>
              <a:rPr lang="en-US" sz="2800" b="1" dirty="0"/>
              <a:t>Fact</a:t>
            </a:r>
            <a:r>
              <a:rPr lang="en-US" sz="2800" dirty="0"/>
              <a:t>: Testing attempts to find as many defects as possible. Identifying all possible defects is </a:t>
            </a:r>
            <a:r>
              <a:rPr lang="en-US" sz="2800" dirty="0" smtClean="0"/>
              <a:t>impossible.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Myths of Manual Testing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7" descr="Picture1.png"/>
          <p:cNvPicPr>
            <a:picLocks noChangeAspect="1"/>
          </p:cNvPicPr>
          <p:nvPr/>
        </p:nvPicPr>
        <p:blipFill rotWithShape="1">
          <a:blip r:embed="rId2"/>
          <a:srcRect l="10834" t="15278" r="11666" b="8889"/>
          <a:stretch/>
        </p:blipFill>
        <p:spPr>
          <a:xfrm>
            <a:off x="685800" y="2438400"/>
            <a:ext cx="7772400" cy="402919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438400"/>
            <a:ext cx="7848600" cy="3657601"/>
          </a:xfrm>
        </p:spPr>
        <p:txBody>
          <a:bodyPr>
            <a:noAutofit/>
          </a:bodyPr>
          <a:lstStyle/>
          <a:p>
            <a:r>
              <a:rPr lang="en-US" sz="2600" dirty="0" smtClean="0"/>
              <a:t>Myth: Automated </a:t>
            </a:r>
            <a:r>
              <a:rPr lang="en-US" sz="2600" dirty="0"/>
              <a:t>testing is more powerful than manual testing</a:t>
            </a:r>
          </a:p>
          <a:p>
            <a:r>
              <a:rPr lang="en-US" sz="2600" b="1" dirty="0"/>
              <a:t>Fact</a:t>
            </a:r>
            <a:r>
              <a:rPr lang="en-US" sz="2600" dirty="0"/>
              <a:t>: 100% test automation cannot be done. Manual Testing is also essential.</a:t>
            </a:r>
          </a:p>
          <a:p>
            <a:r>
              <a:rPr lang="en-US" sz="2600" dirty="0"/>
              <a:t>Myth: Testing is easy</a:t>
            </a:r>
          </a:p>
          <a:p>
            <a:r>
              <a:rPr lang="en-US" sz="2600" b="1" dirty="0"/>
              <a:t>Fact</a:t>
            </a:r>
            <a:r>
              <a:rPr lang="en-US" sz="2600" dirty="0"/>
              <a:t>: Testing can be extremely challenging .Testing an application for possible use cases with minimum test cases requires high analytical skills.</a:t>
            </a:r>
            <a:r>
              <a:rPr lang="en-US" sz="2600" b="1" dirty="0"/>
              <a:t> 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Myths of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6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of Manual and 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1"/>
            <a:ext cx="7924800" cy="3886200"/>
          </a:xfrm>
        </p:spPr>
        <p:txBody>
          <a:bodyPr>
            <a:noAutofit/>
          </a:bodyPr>
          <a:lstStyle/>
          <a:p>
            <a:r>
              <a:rPr lang="en-US" sz="3200" b="1" dirty="0"/>
              <a:t>Automation Testing is use of tools to execute test cases </a:t>
            </a:r>
            <a:r>
              <a:rPr lang="en-US" sz="3200" dirty="0">
                <a:solidFill>
                  <a:srgbClr val="C00000"/>
                </a:solidFill>
              </a:rPr>
              <a:t>whereas manual testing requires human intervention for test execution.</a:t>
            </a:r>
          </a:p>
          <a:p>
            <a:r>
              <a:rPr lang="en-US" sz="3200" b="1" dirty="0"/>
              <a:t>Automation Testing saves time, cost and manpowe</a:t>
            </a:r>
            <a:r>
              <a:rPr lang="en-US" sz="3200" dirty="0"/>
              <a:t>r. Once recorded, it's easier to run an automated test suite </a:t>
            </a:r>
            <a:r>
              <a:rPr lang="en-US" sz="3200" dirty="0">
                <a:solidFill>
                  <a:srgbClr val="C00000"/>
                </a:solidFill>
              </a:rPr>
              <a:t>when compared to manual testing which will require skilled labor</a:t>
            </a:r>
            <a:r>
              <a:rPr lang="en-US" sz="3200" dirty="0" smtClean="0">
                <a:solidFill>
                  <a:srgbClr val="C00000"/>
                </a:solidFill>
              </a:rPr>
              <a:t>.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v/s 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0"/>
            <a:ext cx="8077200" cy="3962400"/>
          </a:xfrm>
        </p:spPr>
        <p:txBody>
          <a:bodyPr>
            <a:noAutofit/>
          </a:bodyPr>
          <a:lstStyle/>
          <a:p>
            <a:r>
              <a:rPr lang="en-US" sz="2800" b="1" dirty="0"/>
              <a:t>Any type of application can be tested manually but automated testing is recommended only for stable systems </a:t>
            </a:r>
            <a:r>
              <a:rPr lang="en-US" sz="2800" dirty="0"/>
              <a:t>and is mostly used for </a:t>
            </a:r>
            <a:r>
              <a:rPr lang="en-US" sz="2800" dirty="0">
                <a:solidFill>
                  <a:srgbClr val="C00000"/>
                </a:solidFill>
              </a:rPr>
              <a:t>regression testing</a:t>
            </a:r>
            <a:r>
              <a:rPr lang="en-US" sz="2800" dirty="0"/>
              <a:t>. Also, certain testing types like ad-hoc and monkey testing are more suited for manual execution</a:t>
            </a:r>
            <a:r>
              <a:rPr lang="en-US" sz="2800" dirty="0" smtClean="0"/>
              <a:t>.</a:t>
            </a:r>
          </a:p>
          <a:p>
            <a:r>
              <a:rPr lang="en-US" sz="2800" b="1" dirty="0"/>
              <a:t>Manual testing can be become repetitive and boring</a:t>
            </a:r>
            <a:r>
              <a:rPr lang="en-US" sz="2800" dirty="0"/>
              <a:t>. On the contrary, the boring part of executing same test cases time and again, is handled by automation software in automation testing.</a:t>
            </a:r>
          </a:p>
        </p:txBody>
      </p:sp>
    </p:spTree>
    <p:extLst>
      <p:ext uri="{BB962C8B-B14F-4D97-AF65-F5344CB8AC3E}">
        <p14:creationId xmlns:p14="http://schemas.microsoft.com/office/powerpoint/2010/main" val="393458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7748</TotalTime>
  <Words>1683</Words>
  <Application>Microsoft Office PowerPoint</Application>
  <PresentationFormat>On-screen Show (4:3)</PresentationFormat>
  <Paragraphs>278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Bradley Hand ITC</vt:lpstr>
      <vt:lpstr>Calibri</vt:lpstr>
      <vt:lpstr>Comic Sans MS</vt:lpstr>
      <vt:lpstr>Copperplate Gothic Light</vt:lpstr>
      <vt:lpstr>Garamond</vt:lpstr>
      <vt:lpstr>Wingdings</vt:lpstr>
      <vt:lpstr>Organic</vt:lpstr>
      <vt:lpstr>Manual and Automated Testing</vt:lpstr>
      <vt:lpstr>Manual Testing</vt:lpstr>
      <vt:lpstr>PowerPoint Presentation</vt:lpstr>
      <vt:lpstr>Goal of Manual Testing</vt:lpstr>
      <vt:lpstr>Types of Manual Testing</vt:lpstr>
      <vt:lpstr>Myths of Manual Testing</vt:lpstr>
      <vt:lpstr>Myths of Manual Testing</vt:lpstr>
      <vt:lpstr>Comparison of Manual and Automated Testing</vt:lpstr>
      <vt:lpstr>Manual v/s Automated Testing</vt:lpstr>
      <vt:lpstr>Regression Testing</vt:lpstr>
      <vt:lpstr>Regression Testing (cont.)</vt:lpstr>
      <vt:lpstr>Conclusion</vt:lpstr>
      <vt:lpstr>Test Case Development</vt:lpstr>
      <vt:lpstr>Test Case Development</vt:lpstr>
      <vt:lpstr>Test Formality</vt:lpstr>
      <vt:lpstr>Test Scenario</vt:lpstr>
      <vt:lpstr>Scenario 1</vt:lpstr>
      <vt:lpstr>Scenario 2</vt:lpstr>
      <vt:lpstr>Scenario 3</vt:lpstr>
      <vt:lpstr>Scenario 4</vt:lpstr>
      <vt:lpstr>Scenario 5</vt:lpstr>
      <vt:lpstr>Scenario 6</vt:lpstr>
      <vt:lpstr>Exercise</vt:lpstr>
      <vt:lpstr>Exercise</vt:lpstr>
      <vt:lpstr>Exercise</vt:lpstr>
      <vt:lpstr>PowerPoint Presentation</vt:lpstr>
      <vt:lpstr>Exercise</vt:lpstr>
      <vt:lpstr>Test Prioritization</vt:lpstr>
      <vt:lpstr>PowerPoint Presentation</vt:lpstr>
      <vt:lpstr>Test Case</vt:lpstr>
      <vt:lpstr>Test Data</vt:lpstr>
      <vt:lpstr>Expected Result</vt:lpstr>
      <vt:lpstr>Expected Results</vt:lpstr>
      <vt:lpstr>PowerPoint Presentation</vt:lpstr>
      <vt:lpstr>Test Steps</vt:lpstr>
      <vt:lpstr>Pre-Conditions &amp; Post Conditions</vt:lpstr>
      <vt:lpstr>PowerPoint Presentation</vt:lpstr>
      <vt:lpstr>Testing Techniques</vt:lpstr>
      <vt:lpstr>Testing Techniques</vt:lpstr>
      <vt:lpstr>Equivalence Partitioning</vt:lpstr>
      <vt:lpstr>Behavior of No. of Tickets Field</vt:lpstr>
      <vt:lpstr>PowerPoint Presentation</vt:lpstr>
      <vt:lpstr>PowerPoint Presentation</vt:lpstr>
      <vt:lpstr>Equivalence Partitioning</vt:lpstr>
      <vt:lpstr>Boundary Value Analysis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Attiq Ullah Malik</dc:creator>
  <cp:lastModifiedBy>Windows User</cp:lastModifiedBy>
  <cp:revision>42</cp:revision>
  <dcterms:created xsi:type="dcterms:W3CDTF">2006-08-16T00:00:00Z</dcterms:created>
  <dcterms:modified xsi:type="dcterms:W3CDTF">2019-09-09T11:00:12Z</dcterms:modified>
</cp:coreProperties>
</file>